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86" r:id="rId2"/>
    <p:sldId id="256" r:id="rId3"/>
    <p:sldId id="288" r:id="rId4"/>
    <p:sldId id="290" r:id="rId5"/>
    <p:sldId id="291" r:id="rId6"/>
    <p:sldId id="265" r:id="rId7"/>
    <p:sldId id="266" r:id="rId8"/>
    <p:sldId id="267" r:id="rId9"/>
    <p:sldId id="276" r:id="rId10"/>
    <p:sldId id="277" r:id="rId11"/>
    <p:sldId id="278" r:id="rId12"/>
    <p:sldId id="279" r:id="rId13"/>
    <p:sldId id="280" r:id="rId14"/>
    <p:sldId id="281" r:id="rId15"/>
    <p:sldId id="282" r:id="rId16"/>
    <p:sldId id="283" r:id="rId17"/>
    <p:sldId id="284" r:id="rId18"/>
    <p:sldId id="285" r:id="rId19"/>
    <p:sldId id="287" r:id="rId20"/>
    <p:sldId id="292" r:id="rId21"/>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280" autoAdjust="0"/>
  </p:normalViewPr>
  <p:slideViewPr>
    <p:cSldViewPr snapToGrid="0">
      <p:cViewPr>
        <p:scale>
          <a:sx n="70" d="100"/>
          <a:sy n="70" d="100"/>
        </p:scale>
        <p:origin x="1166"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308E58-7BB4-47AF-BE35-17888D07E973}" type="datetimeFigureOut">
              <a:rPr lang="en-GB" smtClean="0"/>
              <a:t>29/03/2018</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3923C-7644-4EAB-B41A-708D34AC2141}" type="slidenum">
              <a:rPr lang="en-GB" smtClean="0"/>
              <a:t>‹nr.›</a:t>
            </a:fld>
            <a:endParaRPr lang="en-GB"/>
          </a:p>
        </p:txBody>
      </p:sp>
    </p:spTree>
    <p:extLst>
      <p:ext uri="{BB962C8B-B14F-4D97-AF65-F5344CB8AC3E}">
        <p14:creationId xmlns:p14="http://schemas.microsoft.com/office/powerpoint/2010/main" val="218101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err="1"/>
              <a:t>Voorstelling</a:t>
            </a:r>
            <a:r>
              <a:rPr lang="en-GB" dirty="0"/>
              <a:t> + </a:t>
            </a:r>
            <a:r>
              <a:rPr lang="en-GB" dirty="0" err="1"/>
              <a:t>inleiding</a:t>
            </a:r>
            <a:r>
              <a:rPr lang="en-GB" baseline="0" dirty="0"/>
              <a:t> </a:t>
            </a:r>
            <a:r>
              <a:rPr lang="en-GB" baseline="0" dirty="0" err="1"/>
              <a:t>presentatie</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a:t>
            </a:fld>
            <a:endParaRPr lang="en-GB"/>
          </a:p>
        </p:txBody>
      </p:sp>
    </p:spTree>
    <p:extLst>
      <p:ext uri="{BB962C8B-B14F-4D97-AF65-F5344CB8AC3E}">
        <p14:creationId xmlns:p14="http://schemas.microsoft.com/office/powerpoint/2010/main" val="59647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Eens de termijn verstreken is, gaat de  secretaris de kandidatenlijst naar het CBS en de VAB sturen. Zij beslissen of de kandidaten al dan niet geschikt zijn op basis van diploma’s, werkervaring, …. Ze geven vervolgens de lijst met geschikte kandidaten door aan de secretaris.</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10</a:t>
            </a:fld>
            <a:endParaRPr lang="en-GB"/>
          </a:p>
        </p:txBody>
      </p:sp>
    </p:spTree>
    <p:extLst>
      <p:ext uri="{BB962C8B-B14F-4D97-AF65-F5344CB8AC3E}">
        <p14:creationId xmlns:p14="http://schemas.microsoft.com/office/powerpoint/2010/main" val="3971900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Bij het ontvangen van deze lijst, gaat de secretaris alle geschikte kandidaten een uitnodiging sturen voor het schriftelijk examen (eerste selectieproef). Ook verwittigt zij de geweigerde kandidaten. Ze vermeld daarbij een motivatie waarom ze niet geselecteerd zijn en vermeld hun beroepsmogelijkheden.</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11</a:t>
            </a:fld>
            <a:endParaRPr lang="en-GB"/>
          </a:p>
        </p:txBody>
      </p:sp>
    </p:spTree>
    <p:extLst>
      <p:ext uri="{BB962C8B-B14F-4D97-AF65-F5344CB8AC3E}">
        <p14:creationId xmlns:p14="http://schemas.microsoft.com/office/powerpoint/2010/main" val="84595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Parallel met wanneer de secretaris de kandidaten verwittigt, gaat de selectiecommissie het schriftelijk examen voorbereiden. Het schriftelijk examen vindt vervolgens plaats minstens tien dagen na het uitnodigen van de kandidaten. Deze datum werd vermeld in de uitnodiging.</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12</a:t>
            </a:fld>
            <a:endParaRPr lang="en-GB"/>
          </a:p>
        </p:txBody>
      </p:sp>
    </p:spTree>
    <p:extLst>
      <p:ext uri="{BB962C8B-B14F-4D97-AF65-F5344CB8AC3E}">
        <p14:creationId xmlns:p14="http://schemas.microsoft.com/office/powerpoint/2010/main" val="2077949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Vervolgens gaan de kandidaten het schriftelijk examen maken. Zij dienen dit dan in bij de selectiecommissie. Als alle examens zijn ingediend, kan de selectiecommissie de examens gaan verbeteren.</a:t>
            </a:r>
            <a:br>
              <a:rPr lang="nl-BE" dirty="0"/>
            </a:br>
            <a:r>
              <a:rPr lang="nl-BE" dirty="0"/>
              <a:t>Tegelijkertijd stuurt zij ook alle Cv’s en een korte samenvatting van elke geslaagde kandidaat door naar de selectiecommissie</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13</a:t>
            </a:fld>
            <a:endParaRPr lang="en-GB"/>
          </a:p>
        </p:txBody>
      </p:sp>
    </p:spTree>
    <p:extLst>
      <p:ext uri="{BB962C8B-B14F-4D97-AF65-F5344CB8AC3E}">
        <p14:creationId xmlns:p14="http://schemas.microsoft.com/office/powerpoint/2010/main" val="2845674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Nadat alle examens zijn verbeterd, geeft de selectiecommissie de lijst met geslaagde kandidaten door aan de secretaris. Zij gaat op haar beurt de kandidaten via mail vertellen of ze al dan niet geslaagd zijn. De geslaagde kandidaten ontvangen daarbij een uitnodiging voor het mondeling examen (tweede selectieproef).</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14</a:t>
            </a:fld>
            <a:endParaRPr lang="en-GB"/>
          </a:p>
        </p:txBody>
      </p:sp>
    </p:spTree>
    <p:extLst>
      <p:ext uri="{BB962C8B-B14F-4D97-AF65-F5344CB8AC3E}">
        <p14:creationId xmlns:p14="http://schemas.microsoft.com/office/powerpoint/2010/main" val="319049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Op de vermelde datum komen de geslaagde kandidaten naar het mondeling examen. Dit is een soort van sollicitatiegesprek. De jury stelt dan vragen aan de kandidaat.</a:t>
            </a:r>
          </a:p>
          <a:p>
            <a:r>
              <a:rPr lang="nl-BE" dirty="0"/>
              <a:t>Eens alle kandidaten hun mondeling examen hebben afgelegd, gaat de jury hen allemaal een score geven.</a:t>
            </a:r>
          </a:p>
          <a:p>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15</a:t>
            </a:fld>
            <a:endParaRPr lang="en-GB"/>
          </a:p>
        </p:txBody>
      </p:sp>
    </p:spTree>
    <p:extLst>
      <p:ext uri="{BB962C8B-B14F-4D97-AF65-F5344CB8AC3E}">
        <p14:creationId xmlns:p14="http://schemas.microsoft.com/office/powerpoint/2010/main" val="324571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 jury gaat op basis van het beide selectieproeven, bepalen wie er aangenomen wordt. Ze tellen eerst de scores van beide examens samen. Meestal is de verhouding veertig procent voor het schriftelijk examen en zestig procent voor het mondeling examen.</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16</a:t>
            </a:fld>
            <a:endParaRPr lang="en-GB"/>
          </a:p>
        </p:txBody>
      </p:sp>
    </p:spTree>
    <p:extLst>
      <p:ext uri="{BB962C8B-B14F-4D97-AF65-F5344CB8AC3E}">
        <p14:creationId xmlns:p14="http://schemas.microsoft.com/office/powerpoint/2010/main" val="4219075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Daarnaast moet een kandidaat ook geslaagd zijn op het mondeling examen. Iemand die dus de beste totaalscore heeft maar wel gebuisd was voor het mondeling, kan dus niet worden aangenomen</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17</a:t>
            </a:fld>
            <a:endParaRPr lang="en-GB"/>
          </a:p>
        </p:txBody>
      </p:sp>
    </p:spTree>
    <p:extLst>
      <p:ext uri="{BB962C8B-B14F-4D97-AF65-F5344CB8AC3E}">
        <p14:creationId xmlns:p14="http://schemas.microsoft.com/office/powerpoint/2010/main" val="2655776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Na rekening te houden met deze regels zal de selectiecommissie de persoon aannemen met de hoogste totaalscore. </a:t>
            </a:r>
          </a:p>
          <a:p>
            <a:r>
              <a:rPr lang="nl-BE" dirty="0"/>
              <a:t>De selectiecommissie deelt dan haar keuze mee aan de secretaris. Zij gaat alle kandidaten verwittigen of ze al dan niet zijn aangenomen. Dit doet zij via mail. Ook gaat zij de aangenomen kandidaat opbellen.</a:t>
            </a:r>
          </a:p>
          <a:p>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18</a:t>
            </a:fld>
            <a:endParaRPr lang="en-GB"/>
          </a:p>
        </p:txBody>
      </p:sp>
    </p:spTree>
    <p:extLst>
      <p:ext uri="{BB962C8B-B14F-4D97-AF65-F5344CB8AC3E}">
        <p14:creationId xmlns:p14="http://schemas.microsoft.com/office/powerpoint/2010/main" val="3337865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Deze opdracht was een nieuwe en leerrijke ervaring. Door het afnemen van het interview hebben een beter inzicht in het proces gekregen. We hebben hier verschillende stappen voor moeten ondernemen. Dit is een belangrijke leerschool geweest voor als we later een applicatie voor een bedrijf moeten maken. </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19</a:t>
            </a:fld>
            <a:endParaRPr lang="en-GB"/>
          </a:p>
        </p:txBody>
      </p:sp>
    </p:spTree>
    <p:extLst>
      <p:ext uri="{BB962C8B-B14F-4D97-AF65-F5344CB8AC3E}">
        <p14:creationId xmlns:p14="http://schemas.microsoft.com/office/powerpoint/2010/main" val="67060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Op maandag 12 maart hebben we een interview afgenomen op het OCMW te Vosselaar. Dit hebben we afgenomen met de secretaris, Isabelle Breda, en de OCMW-voorzitter, </a:t>
            </a:r>
            <a:r>
              <a:rPr lang="nl-BE" dirty="0" err="1"/>
              <a:t>Kristin</a:t>
            </a:r>
            <a:r>
              <a:rPr lang="nl-BE" dirty="0"/>
              <a:t> Damen. Tijdens het interview zijn we meer te weten gekomen over het proces bij het aanwerven van een nieuwe werknemer. </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2</a:t>
            </a:fld>
            <a:endParaRPr lang="en-GB"/>
          </a:p>
        </p:txBody>
      </p:sp>
    </p:spTree>
    <p:extLst>
      <p:ext uri="{BB962C8B-B14F-4D97-AF65-F5344CB8AC3E}">
        <p14:creationId xmlns:p14="http://schemas.microsoft.com/office/powerpoint/2010/main" val="743052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20</a:t>
            </a:fld>
            <a:endParaRPr lang="en-GB"/>
          </a:p>
        </p:txBody>
      </p:sp>
    </p:spTree>
    <p:extLst>
      <p:ext uri="{BB962C8B-B14F-4D97-AF65-F5344CB8AC3E}">
        <p14:creationId xmlns:p14="http://schemas.microsoft.com/office/powerpoint/2010/main" val="102578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OCMW staat voor Openbaar Centrum voor Maatschappelijk Welzijn. Het is een overheidsorganisatie die in elke gemeente in België aanwezig is. Het OCMW bestaat om er voor te zorgen dat elke persoon in onze samenleving, een leven leidt dat beantwoordt aan de menselijke waardigheid. </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3</a:t>
            </a:fld>
            <a:endParaRPr lang="en-GB"/>
          </a:p>
        </p:txBody>
      </p:sp>
    </p:spTree>
    <p:extLst>
      <p:ext uri="{BB962C8B-B14F-4D97-AF65-F5344CB8AC3E}">
        <p14:creationId xmlns:p14="http://schemas.microsoft.com/office/powerpoint/2010/main" val="136607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Het OCMW verleent diensten aan bijvoorbeeld : nieuwe armen (mensen met een laag beroepsinkomen),generatiearmen (mensen die het van generatie op generatie moeilijk hebben), </a:t>
            </a:r>
            <a:br>
              <a:rPr lang="nl-BE" dirty="0"/>
            </a:br>
            <a:r>
              <a:rPr lang="nl-BE" dirty="0"/>
              <a:t>dak- en thuislozen, kinderen en volwassenen in noodsituaties, kansarme kinderen en jongvolwassenen, alleenstaande vrouwen met kinderen, eenoudergezinnen. Daarnaast verleent ze ook psychische hulp aan de inwoners van haar gemeente. </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4</a:t>
            </a:fld>
            <a:endParaRPr lang="en-GB"/>
          </a:p>
        </p:txBody>
      </p:sp>
    </p:spTree>
    <p:extLst>
      <p:ext uri="{BB962C8B-B14F-4D97-AF65-F5344CB8AC3E}">
        <p14:creationId xmlns:p14="http://schemas.microsoft.com/office/powerpoint/2010/main" val="359903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1.1.3.1	Financiële steun</a:t>
            </a:r>
          </a:p>
          <a:p>
            <a:r>
              <a:rPr lang="nl-BE" dirty="0"/>
              <a:t>•	Leefloon</a:t>
            </a:r>
          </a:p>
          <a:p>
            <a:r>
              <a:rPr lang="nl-BE" dirty="0"/>
              <a:t>•	Aanvullende steun</a:t>
            </a:r>
          </a:p>
          <a:p>
            <a:r>
              <a:rPr lang="nl-BE" dirty="0"/>
              <a:t>1.1.3.2	Andere taken</a:t>
            </a:r>
          </a:p>
          <a:p>
            <a:r>
              <a:rPr lang="nl-BE" dirty="0"/>
              <a:t>•	Informatie en advies</a:t>
            </a:r>
          </a:p>
          <a:p>
            <a:r>
              <a:rPr lang="nl-BE" dirty="0"/>
              <a:t>•	Ondersteuning bij het uitoefenen van rechten</a:t>
            </a:r>
          </a:p>
          <a:p>
            <a:r>
              <a:rPr lang="nl-BE" dirty="0"/>
              <a:t>•	Psychosociale en pedagogische begeleiding</a:t>
            </a:r>
          </a:p>
          <a:p>
            <a:r>
              <a:rPr lang="nl-BE" dirty="0"/>
              <a:t>•	Materiële hulpverlening</a:t>
            </a:r>
          </a:p>
          <a:p>
            <a:r>
              <a:rPr lang="nl-BE" dirty="0"/>
              <a:t>•	Schuldbemiddeling</a:t>
            </a:r>
          </a:p>
          <a:p>
            <a:r>
              <a:rPr lang="nl-BE" dirty="0"/>
              <a:t>•	Opvang asielzoekers</a:t>
            </a:r>
          </a:p>
          <a:p>
            <a:r>
              <a:rPr lang="nl-BE" dirty="0"/>
              <a:t>•	Ondersteuning bij tewerkstelling</a:t>
            </a:r>
          </a:p>
          <a:p>
            <a:r>
              <a:rPr lang="nl-BE" dirty="0"/>
              <a:t>•	Inrichten sociale voorzieningen</a:t>
            </a:r>
          </a:p>
          <a:p>
            <a:r>
              <a:rPr lang="nl-BE" dirty="0"/>
              <a:t>•	Steun aan daklozen</a:t>
            </a:r>
          </a:p>
          <a:p>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5</a:t>
            </a:fld>
            <a:endParaRPr lang="en-GB"/>
          </a:p>
        </p:txBody>
      </p:sp>
    </p:spTree>
    <p:extLst>
      <p:ext uri="{BB962C8B-B14F-4D97-AF65-F5344CB8AC3E}">
        <p14:creationId xmlns:p14="http://schemas.microsoft.com/office/powerpoint/2010/main" val="307591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Het proces begint natuurlijk wanneer er een nieuwe werknemer nodig is. Op initiatief van het diensthoofd gaat zij dan, samen met de secretaris en de personeelsdienst, de vacature opstellen. </a:t>
            </a:r>
          </a:p>
          <a:p>
            <a:r>
              <a:rPr lang="nl-BE" dirty="0"/>
              <a:t>Eens deze is opgesteld, stuurt de secretaris deze naar het CBS en de VAB. Zij keuren deze vervolgens goed.</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6</a:t>
            </a:fld>
            <a:endParaRPr lang="en-GB"/>
          </a:p>
        </p:txBody>
      </p:sp>
    </p:spTree>
    <p:extLst>
      <p:ext uri="{BB962C8B-B14F-4D97-AF65-F5344CB8AC3E}">
        <p14:creationId xmlns:p14="http://schemas.microsoft.com/office/powerpoint/2010/main" val="1932007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Daarnaast gaat het diensthoofd de selectiecommissie, een willekeurige jury van interne medewerkers, samenstellen. Ook gaat zij al data verzamelen (vragen) voor de selectieproeven.</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7</a:t>
            </a:fld>
            <a:endParaRPr lang="en-GB"/>
          </a:p>
        </p:txBody>
      </p:sp>
    </p:spTree>
    <p:extLst>
      <p:ext uri="{BB962C8B-B14F-4D97-AF65-F5344CB8AC3E}">
        <p14:creationId xmlns:p14="http://schemas.microsoft.com/office/powerpoint/2010/main" val="296794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Als dit gedaan is, gaat de secretaris de vacature publiceren. Dit gebeurd in het gemeentelijk infoblad “Vossenstreken”, de website, Facebook, diverse lokale tijdschriften en krantjes en eventueel via de VDAB.</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8</a:t>
            </a:fld>
            <a:endParaRPr lang="en-GB"/>
          </a:p>
        </p:txBody>
      </p:sp>
    </p:spTree>
    <p:extLst>
      <p:ext uri="{BB962C8B-B14F-4D97-AF65-F5344CB8AC3E}">
        <p14:creationId xmlns:p14="http://schemas.microsoft.com/office/powerpoint/2010/main" val="296630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Na het publiceren van de vacature, kunnen eventuele sollicitanten hun kandidatuur indienen. Deze kandidatuur bestaat gewoonlijk uit hun CV. De termijn om een kandidatuur in te dienen is minstens vijftien dagen na het publiceren van de vacature.</a:t>
            </a:r>
            <a:endParaRPr lang="en-GB" dirty="0"/>
          </a:p>
        </p:txBody>
      </p:sp>
      <p:sp>
        <p:nvSpPr>
          <p:cNvPr id="4" name="Tijdelijke aanduiding voor dianummer 3"/>
          <p:cNvSpPr>
            <a:spLocks noGrp="1"/>
          </p:cNvSpPr>
          <p:nvPr>
            <p:ph type="sldNum" sz="quarter" idx="10"/>
          </p:nvPr>
        </p:nvSpPr>
        <p:spPr/>
        <p:txBody>
          <a:bodyPr/>
          <a:lstStyle/>
          <a:p>
            <a:fld id="{D953923C-7644-4EAB-B41A-708D34AC2141}" type="slidenum">
              <a:rPr lang="en-GB" smtClean="0"/>
              <a:t>9</a:t>
            </a:fld>
            <a:endParaRPr lang="en-GB"/>
          </a:p>
        </p:txBody>
      </p:sp>
    </p:spTree>
    <p:extLst>
      <p:ext uri="{BB962C8B-B14F-4D97-AF65-F5344CB8AC3E}">
        <p14:creationId xmlns:p14="http://schemas.microsoft.com/office/powerpoint/2010/main" val="900915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endParaRPr lang="en-GB"/>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GB"/>
          </a:p>
        </p:txBody>
      </p:sp>
      <p:sp>
        <p:nvSpPr>
          <p:cNvPr id="4" name="Tijdelijke aanduiding voor datum 3"/>
          <p:cNvSpPr>
            <a:spLocks noGrp="1"/>
          </p:cNvSpPr>
          <p:nvPr>
            <p:ph type="dt" sz="half" idx="10"/>
          </p:nvPr>
        </p:nvSpPr>
        <p:spPr/>
        <p:txBody>
          <a:bodyPr/>
          <a:lstStyle/>
          <a:p>
            <a:fld id="{8F3198C2-C14C-4CEA-94A6-62AD7BC7AD65}" type="datetimeFigureOut">
              <a:rPr lang="en-GB" smtClean="0"/>
              <a:t>29/03/2018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2383771387"/>
      </p:ext>
    </p:extLst>
  </p:cSld>
  <p:clrMapOvr>
    <a:masterClrMapping/>
  </p:clrMapOvr>
  <p:transition spd="slow" advClick="0" advTm="20000">
    <p:wheel spokes="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10"/>
          </p:nvPr>
        </p:nvSpPr>
        <p:spPr/>
        <p:txBody>
          <a:bodyPr/>
          <a:lstStyle/>
          <a:p>
            <a:fld id="{8F3198C2-C14C-4CEA-94A6-62AD7BC7AD65}" type="datetimeFigureOut">
              <a:rPr lang="en-GB" smtClean="0"/>
              <a:t>29/03/2018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2987036458"/>
      </p:ext>
    </p:extLst>
  </p:cSld>
  <p:clrMapOvr>
    <a:masterClrMapping/>
  </p:clrMapOvr>
  <p:transition spd="slow" advClick="0" advTm="20000">
    <p:wheel spokes="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endParaRPr lang="en-GB"/>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10"/>
          </p:nvPr>
        </p:nvSpPr>
        <p:spPr/>
        <p:txBody>
          <a:bodyPr/>
          <a:lstStyle/>
          <a:p>
            <a:fld id="{8F3198C2-C14C-4CEA-94A6-62AD7BC7AD65}" type="datetimeFigureOut">
              <a:rPr lang="en-GB" smtClean="0"/>
              <a:t>29/03/2018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1145551026"/>
      </p:ext>
    </p:extLst>
  </p:cSld>
  <p:clrMapOvr>
    <a:masterClrMapping/>
  </p:clrMapOvr>
  <p:transition spd="slow" advClick="0" advTm="20000">
    <p:wheel spokes="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10"/>
          </p:nvPr>
        </p:nvSpPr>
        <p:spPr/>
        <p:txBody>
          <a:bodyPr/>
          <a:lstStyle/>
          <a:p>
            <a:fld id="{8F3198C2-C14C-4CEA-94A6-62AD7BC7AD65}" type="datetimeFigureOut">
              <a:rPr lang="en-GB" smtClean="0"/>
              <a:t>29/03/2018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472762551"/>
      </p:ext>
    </p:extLst>
  </p:cSld>
  <p:clrMapOvr>
    <a:masterClrMapping/>
  </p:clrMapOvr>
  <p:transition spd="slow" advClick="0" advTm="20000">
    <p:wheel spokes="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endParaRPr lang="en-GB"/>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8F3198C2-C14C-4CEA-94A6-62AD7BC7AD65}" type="datetimeFigureOut">
              <a:rPr lang="en-GB" smtClean="0"/>
              <a:t>29/03/2018</a:t>
            </a:fld>
            <a:endParaRPr lang="en-GB"/>
          </a:p>
        </p:txBody>
      </p:sp>
      <p:sp>
        <p:nvSpPr>
          <p:cNvPr id="5" name="Tijdelijke aanduiding voor voettekst 4"/>
          <p:cNvSpPr>
            <a:spLocks noGrp="1"/>
          </p:cNvSpPr>
          <p:nvPr>
            <p:ph type="ftr" sz="quarter" idx="11"/>
          </p:nvPr>
        </p:nvSpPr>
        <p:spPr/>
        <p:txBody>
          <a:bodyPr/>
          <a:lstStyle/>
          <a:p>
            <a:endParaRPr lang="en-GB"/>
          </a:p>
        </p:txBody>
      </p:sp>
      <p:sp>
        <p:nvSpPr>
          <p:cNvPr id="6" name="Tijdelijke aanduiding voor dianummer 5"/>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3891782506"/>
      </p:ext>
    </p:extLst>
  </p:cSld>
  <p:clrMapOvr>
    <a:masterClrMapping/>
  </p:clrMapOvr>
  <p:transition spd="slow" advClick="0" advTm="20000">
    <p:wheel spokes="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p:cNvSpPr>
            <a:spLocks noGrp="1"/>
          </p:cNvSpPr>
          <p:nvPr>
            <p:ph type="dt" sz="half" idx="10"/>
          </p:nvPr>
        </p:nvSpPr>
        <p:spPr/>
        <p:txBody>
          <a:bodyPr/>
          <a:lstStyle/>
          <a:p>
            <a:fld id="{8F3198C2-C14C-4CEA-94A6-62AD7BC7AD65}" type="datetimeFigureOut">
              <a:rPr lang="en-GB" smtClean="0"/>
              <a:t>29/03/2018</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1389288528"/>
      </p:ext>
    </p:extLst>
  </p:cSld>
  <p:clrMapOvr>
    <a:masterClrMapping/>
  </p:clrMapOvr>
  <p:transition spd="slow" advClick="0" advTm="20000">
    <p:wheel spokes="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endParaRPr lang="en-GB"/>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p:cNvSpPr>
            <a:spLocks noGrp="1"/>
          </p:cNvSpPr>
          <p:nvPr>
            <p:ph type="dt" sz="half" idx="10"/>
          </p:nvPr>
        </p:nvSpPr>
        <p:spPr/>
        <p:txBody>
          <a:bodyPr/>
          <a:lstStyle/>
          <a:p>
            <a:fld id="{8F3198C2-C14C-4CEA-94A6-62AD7BC7AD65}" type="datetimeFigureOut">
              <a:rPr lang="en-GB" smtClean="0"/>
              <a:t>29/03/2018</a:t>
            </a:fld>
            <a:endParaRPr lang="en-GB"/>
          </a:p>
        </p:txBody>
      </p:sp>
      <p:sp>
        <p:nvSpPr>
          <p:cNvPr id="8" name="Tijdelijke aanduiding voor voettekst 7"/>
          <p:cNvSpPr>
            <a:spLocks noGrp="1"/>
          </p:cNvSpPr>
          <p:nvPr>
            <p:ph type="ftr" sz="quarter" idx="11"/>
          </p:nvPr>
        </p:nvSpPr>
        <p:spPr/>
        <p:txBody>
          <a:bodyPr/>
          <a:lstStyle/>
          <a:p>
            <a:endParaRPr lang="en-GB"/>
          </a:p>
        </p:txBody>
      </p:sp>
      <p:sp>
        <p:nvSpPr>
          <p:cNvPr id="9" name="Tijdelijke aanduiding voor dianummer 8"/>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365450605"/>
      </p:ext>
    </p:extLst>
  </p:cSld>
  <p:clrMapOvr>
    <a:masterClrMapping/>
  </p:clrMapOvr>
  <p:transition spd="slow" advClick="0" advTm="20000">
    <p:wheel spokes="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GB"/>
          </a:p>
        </p:txBody>
      </p:sp>
      <p:sp>
        <p:nvSpPr>
          <p:cNvPr id="3" name="Tijdelijke aanduiding voor datum 2"/>
          <p:cNvSpPr>
            <a:spLocks noGrp="1"/>
          </p:cNvSpPr>
          <p:nvPr>
            <p:ph type="dt" sz="half" idx="10"/>
          </p:nvPr>
        </p:nvSpPr>
        <p:spPr/>
        <p:txBody>
          <a:bodyPr/>
          <a:lstStyle/>
          <a:p>
            <a:fld id="{8F3198C2-C14C-4CEA-94A6-62AD7BC7AD65}" type="datetimeFigureOut">
              <a:rPr lang="en-GB" smtClean="0"/>
              <a:t>29/03/2018</a:t>
            </a:fld>
            <a:endParaRPr lang="en-GB"/>
          </a:p>
        </p:txBody>
      </p:sp>
      <p:sp>
        <p:nvSpPr>
          <p:cNvPr id="4" name="Tijdelijke aanduiding voor voettekst 3"/>
          <p:cNvSpPr>
            <a:spLocks noGrp="1"/>
          </p:cNvSpPr>
          <p:nvPr>
            <p:ph type="ftr" sz="quarter" idx="11"/>
          </p:nvPr>
        </p:nvSpPr>
        <p:spPr/>
        <p:txBody>
          <a:bodyPr/>
          <a:lstStyle/>
          <a:p>
            <a:endParaRPr lang="en-GB"/>
          </a:p>
        </p:txBody>
      </p:sp>
      <p:sp>
        <p:nvSpPr>
          <p:cNvPr id="5" name="Tijdelijke aanduiding voor dianummer 4"/>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3386877837"/>
      </p:ext>
    </p:extLst>
  </p:cSld>
  <p:clrMapOvr>
    <a:masterClrMapping/>
  </p:clrMapOvr>
  <p:transition spd="slow" advClick="0" advTm="20000">
    <p:wheel spokes="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8F3198C2-C14C-4CEA-94A6-62AD7BC7AD65}" type="datetimeFigureOut">
              <a:rPr lang="en-GB" smtClean="0"/>
              <a:t>29/03/2018</a:t>
            </a:fld>
            <a:endParaRPr lang="en-GB"/>
          </a:p>
        </p:txBody>
      </p:sp>
      <p:sp>
        <p:nvSpPr>
          <p:cNvPr id="3" name="Tijdelijke aanduiding voor voettekst 2"/>
          <p:cNvSpPr>
            <a:spLocks noGrp="1"/>
          </p:cNvSpPr>
          <p:nvPr>
            <p:ph type="ftr" sz="quarter" idx="11"/>
          </p:nvPr>
        </p:nvSpPr>
        <p:spPr/>
        <p:txBody>
          <a:bodyPr/>
          <a:lstStyle/>
          <a:p>
            <a:endParaRPr lang="en-GB"/>
          </a:p>
        </p:txBody>
      </p:sp>
      <p:sp>
        <p:nvSpPr>
          <p:cNvPr id="4" name="Tijdelijke aanduiding voor dianummer 3"/>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223756456"/>
      </p:ext>
    </p:extLst>
  </p:cSld>
  <p:clrMapOvr>
    <a:masterClrMapping/>
  </p:clrMapOvr>
  <p:transition spd="slow" advClick="0" advTm="20000">
    <p:wheel spokes="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en-GB"/>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8F3198C2-C14C-4CEA-94A6-62AD7BC7AD65}" type="datetimeFigureOut">
              <a:rPr lang="en-GB" smtClean="0"/>
              <a:t>29/03/2018</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3681337419"/>
      </p:ext>
    </p:extLst>
  </p:cSld>
  <p:clrMapOvr>
    <a:masterClrMapping/>
  </p:clrMapOvr>
  <p:transition spd="slow" advClick="0" advTm="20000">
    <p:wheel spokes="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endParaRPr lang="en-GB"/>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8F3198C2-C14C-4CEA-94A6-62AD7BC7AD65}" type="datetimeFigureOut">
              <a:rPr lang="en-GB" smtClean="0"/>
              <a:t>29/03/2018</a:t>
            </a:fld>
            <a:endParaRPr lang="en-GB"/>
          </a:p>
        </p:txBody>
      </p:sp>
      <p:sp>
        <p:nvSpPr>
          <p:cNvPr id="6" name="Tijdelijke aanduiding voor voettekst 5"/>
          <p:cNvSpPr>
            <a:spLocks noGrp="1"/>
          </p:cNvSpPr>
          <p:nvPr>
            <p:ph type="ftr" sz="quarter" idx="11"/>
          </p:nvPr>
        </p:nvSpPr>
        <p:spPr/>
        <p:txBody>
          <a:bodyPr/>
          <a:lstStyle/>
          <a:p>
            <a:endParaRPr lang="en-GB"/>
          </a:p>
        </p:txBody>
      </p:sp>
      <p:sp>
        <p:nvSpPr>
          <p:cNvPr id="7" name="Tijdelijke aanduiding voor dianummer 6"/>
          <p:cNvSpPr>
            <a:spLocks noGrp="1"/>
          </p:cNvSpPr>
          <p:nvPr>
            <p:ph type="sldNum" sz="quarter" idx="12"/>
          </p:nvPr>
        </p:nvSpPr>
        <p:spPr/>
        <p:txBody>
          <a:bodyPr/>
          <a:lstStyle/>
          <a:p>
            <a:fld id="{FB7FD8ED-6C28-4817-8F7D-8833B9054F20}" type="slidenum">
              <a:rPr lang="en-GB" smtClean="0"/>
              <a:t>‹nr.›</a:t>
            </a:fld>
            <a:endParaRPr lang="en-GB"/>
          </a:p>
        </p:txBody>
      </p:sp>
    </p:spTree>
    <p:extLst>
      <p:ext uri="{BB962C8B-B14F-4D97-AF65-F5344CB8AC3E}">
        <p14:creationId xmlns:p14="http://schemas.microsoft.com/office/powerpoint/2010/main" val="751096799"/>
      </p:ext>
    </p:extLst>
  </p:cSld>
  <p:clrMapOvr>
    <a:masterClrMapping/>
  </p:clrMapOvr>
  <p:transition spd="slow" advClick="0" advTm="20000">
    <p:wheel spokes="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endParaRPr lang="en-GB"/>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98C2-C14C-4CEA-94A6-62AD7BC7AD65}" type="datetimeFigureOut">
              <a:rPr lang="en-GB" smtClean="0"/>
              <a:t>29/03/2018</a:t>
            </a:fld>
            <a:endParaRPr lang="en-GB"/>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7FD8ED-6C28-4817-8F7D-8833B9054F20}" type="slidenum">
              <a:rPr lang="en-GB" smtClean="0"/>
              <a:t>‹nr.›</a:t>
            </a:fld>
            <a:endParaRPr lang="en-GB"/>
          </a:p>
        </p:txBody>
      </p:sp>
    </p:spTree>
    <p:extLst>
      <p:ext uri="{BB962C8B-B14F-4D97-AF65-F5344CB8AC3E}">
        <p14:creationId xmlns:p14="http://schemas.microsoft.com/office/powerpoint/2010/main" val="559346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20000">
    <p:wheel spokes="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ha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4295" y="1021397"/>
            <a:ext cx="10001250" cy="4829176"/>
          </a:xfrm>
          <a:prstGeom prst="rect">
            <a:avLst/>
          </a:prstGeom>
          <a:noFill/>
          <a:extLst>
            <a:ext uri="{909E8E84-426E-40DD-AFC4-6F175D3DCCD1}">
              <a14:hiddenFill xmlns:a14="http://schemas.microsoft.com/office/drawing/2010/main">
                <a:solidFill>
                  <a:srgbClr val="FFFFFF"/>
                </a:solidFill>
              </a14:hiddenFill>
            </a:ext>
          </a:extLst>
        </p:spPr>
      </p:pic>
      <p:pic>
        <p:nvPicPr>
          <p:cNvPr id="2" name="Spraak 0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2583" y="534034"/>
            <a:ext cx="487363" cy="487363"/>
          </a:xfrm>
          <a:prstGeom prst="rect">
            <a:avLst/>
          </a:prstGeom>
        </p:spPr>
      </p:pic>
    </p:spTree>
    <p:extLst>
      <p:ext uri="{BB962C8B-B14F-4D97-AF65-F5344CB8AC3E}">
        <p14:creationId xmlns:p14="http://schemas.microsoft.com/office/powerpoint/2010/main" val="894756598"/>
      </p:ext>
    </p:extLst>
  </p:cSld>
  <p:clrMapOvr>
    <a:masterClrMapping/>
  </p:clrMapOvr>
  <p:transition spd="slow" advClick="0" advTm="20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0" y="0"/>
            <a:ext cx="1976634" cy="6858000"/>
          </a:xfrm>
          <a:prstGeom prst="rect">
            <a:avLst/>
          </a:prstGeom>
        </p:spPr>
      </p:pic>
      <p:pic>
        <p:nvPicPr>
          <p:cNvPr id="5122" name="Picture 2" descr="Image result for beslissen"/>
          <p:cNvPicPr>
            <a:picLocks noChangeAspect="1" noChangeArrowheads="1"/>
          </p:cNvPicPr>
          <p:nvPr/>
        </p:nvPicPr>
        <p:blipFill rotWithShape="1">
          <a:blip r:embed="rId4">
            <a:extLst>
              <a:ext uri="{28A0092B-C50C-407E-A947-70E740481C1C}">
                <a14:useLocalDpi xmlns:a14="http://schemas.microsoft.com/office/drawing/2010/main" val="0"/>
              </a:ext>
            </a:extLst>
          </a:blip>
          <a:srcRect l="16259"/>
          <a:stretch/>
        </p:blipFill>
        <p:spPr bwMode="auto">
          <a:xfrm>
            <a:off x="1976634" y="0"/>
            <a:ext cx="10180730" cy="6858000"/>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518803"/>
      </p:ext>
    </p:extLst>
  </p:cSld>
  <p:clrMapOvr>
    <a:masterClrMapping/>
  </p:clrMapOvr>
  <p:transition spd="slow" advClick="0" advTm="20000">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0" y="0"/>
            <a:ext cx="1086205" cy="6858000"/>
          </a:xfrm>
          <a:prstGeom prst="rect">
            <a:avLst/>
          </a:prstGeom>
        </p:spPr>
      </p:pic>
      <p:pic>
        <p:nvPicPr>
          <p:cNvPr id="6146" name="Picture 2" descr="Image result for you're selec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205" y="0"/>
            <a:ext cx="12192000" cy="6883421"/>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555815"/>
      </p:ext>
    </p:extLst>
  </p:cSld>
  <p:clrMapOvr>
    <a:masterClrMapping/>
  </p:clrMapOvr>
  <p:transition spd="slow" advClick="0" advTm="20000">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0" y="-741682"/>
            <a:ext cx="2069065" cy="7599682"/>
          </a:xfrm>
          <a:prstGeom prst="rect">
            <a:avLst/>
          </a:prstGeom>
        </p:spPr>
      </p:pic>
      <p:pic>
        <p:nvPicPr>
          <p:cNvPr id="7172" name="Picture 4" descr="Image result for vergaderen"/>
          <p:cNvPicPr>
            <a:picLocks noChangeAspect="1" noChangeArrowheads="1"/>
          </p:cNvPicPr>
          <p:nvPr/>
        </p:nvPicPr>
        <p:blipFill rotWithShape="1">
          <a:blip r:embed="rId4">
            <a:extLst>
              <a:ext uri="{28A0092B-C50C-407E-A947-70E740481C1C}">
                <a14:useLocalDpi xmlns:a14="http://schemas.microsoft.com/office/drawing/2010/main" val="0"/>
              </a:ext>
            </a:extLst>
          </a:blip>
          <a:srcRect l="10452"/>
          <a:stretch/>
        </p:blipFill>
        <p:spPr bwMode="auto">
          <a:xfrm>
            <a:off x="2069065" y="-741682"/>
            <a:ext cx="10917592" cy="7599682"/>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747263"/>
      </p:ext>
    </p:extLst>
  </p:cSld>
  <p:clrMapOvr>
    <a:masterClrMapping/>
  </p:clrMapOvr>
  <p:transition spd="slow" advClick="0" advTm="20000">
    <p:wheel spokes="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0" y="14856"/>
            <a:ext cx="2070100" cy="6860299"/>
          </a:xfrm>
          <a:prstGeom prst="rect">
            <a:avLst/>
          </a:prstGeom>
        </p:spPr>
      </p:pic>
      <p:pic>
        <p:nvPicPr>
          <p:cNvPr id="8194" name="Picture 2" descr="Image result for examen mak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0"/>
            <a:ext cx="12192000" cy="6843144"/>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614505"/>
      </p:ext>
    </p:extLst>
  </p:cSld>
  <p:clrMapOvr>
    <a:masterClrMapping/>
  </p:clrMapOvr>
  <p:transition spd="slow" advClick="0" advTm="20000">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0" y="1"/>
            <a:ext cx="2462935" cy="6858000"/>
          </a:xfrm>
          <a:prstGeom prst="rect">
            <a:avLst/>
          </a:prstGeom>
        </p:spPr>
      </p:pic>
      <p:pic>
        <p:nvPicPr>
          <p:cNvPr id="2" name="Picture 2" descr="Image result for you're selected"/>
          <p:cNvPicPr>
            <a:picLocks noChangeAspect="1" noChangeArrowheads="1"/>
          </p:cNvPicPr>
          <p:nvPr/>
        </p:nvPicPr>
        <p:blipFill rotWithShape="1">
          <a:blip r:embed="rId4">
            <a:extLst>
              <a:ext uri="{28A0092B-C50C-407E-A947-70E740481C1C}">
                <a14:useLocalDpi xmlns:a14="http://schemas.microsoft.com/office/drawing/2010/main" val="0"/>
              </a:ext>
            </a:extLst>
          </a:blip>
          <a:srcRect l="4464"/>
          <a:stretch/>
        </p:blipFill>
        <p:spPr bwMode="auto">
          <a:xfrm>
            <a:off x="2462935" y="1"/>
            <a:ext cx="11647714" cy="6883421"/>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763045"/>
      </p:ext>
    </p:extLst>
  </p:cSld>
  <p:clrMapOvr>
    <a:masterClrMapping/>
  </p:clrMapOvr>
  <p:transition spd="slow" advClick="0" advTm="20000">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0" y="-84907"/>
            <a:ext cx="1384300" cy="6942907"/>
          </a:xfrm>
          <a:prstGeom prst="rect">
            <a:avLst/>
          </a:prstGeom>
        </p:spPr>
      </p:pic>
      <p:pic>
        <p:nvPicPr>
          <p:cNvPr id="9218" name="Picture 2" descr="Image result for mondeling examen"/>
          <p:cNvPicPr>
            <a:picLocks noChangeAspect="1" noChangeArrowheads="1"/>
          </p:cNvPicPr>
          <p:nvPr/>
        </p:nvPicPr>
        <p:blipFill rotWithShape="1">
          <a:blip r:embed="rId4">
            <a:extLst>
              <a:ext uri="{28A0092B-C50C-407E-A947-70E740481C1C}">
                <a14:useLocalDpi xmlns:a14="http://schemas.microsoft.com/office/drawing/2010/main" val="0"/>
              </a:ext>
            </a:extLst>
          </a:blip>
          <a:srcRect l="11354"/>
          <a:stretch/>
        </p:blipFill>
        <p:spPr bwMode="auto">
          <a:xfrm>
            <a:off x="1384300" y="-28961"/>
            <a:ext cx="10807700" cy="6886962"/>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78729"/>
      </p:ext>
    </p:extLst>
  </p:cSld>
  <p:clrMapOvr>
    <a:masterClrMapping/>
  </p:clrMapOvr>
  <p:transition spd="slow" advClick="0" advTm="20000">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0" y="-472441"/>
            <a:ext cx="812800" cy="8144757"/>
          </a:xfrm>
          <a:prstGeom prst="rect">
            <a:avLst/>
          </a:prstGeom>
        </p:spPr>
      </p:pic>
      <p:pic>
        <p:nvPicPr>
          <p:cNvPr id="11266" name="Picture 2" descr="Image result for decisions"/>
          <p:cNvPicPr>
            <a:picLocks noChangeAspect="1" noChangeArrowheads="1"/>
          </p:cNvPicPr>
          <p:nvPr/>
        </p:nvPicPr>
        <p:blipFill rotWithShape="1">
          <a:blip r:embed="rId4">
            <a:extLst>
              <a:ext uri="{28A0092B-C50C-407E-A947-70E740481C1C}">
                <a14:useLocalDpi xmlns:a14="http://schemas.microsoft.com/office/drawing/2010/main" val="0"/>
              </a:ext>
            </a:extLst>
          </a:blip>
          <a:srcRect l="6666"/>
          <a:stretch/>
        </p:blipFill>
        <p:spPr bwMode="auto">
          <a:xfrm>
            <a:off x="812800" y="-472440"/>
            <a:ext cx="11379200" cy="8100907"/>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236601"/>
      </p:ext>
    </p:extLst>
  </p:cSld>
  <p:clrMapOvr>
    <a:masterClrMapping/>
  </p:clrMapOvr>
  <p:transition spd="slow" advClick="0" advTm="20000">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Image result for 40/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759" y="0"/>
            <a:ext cx="665142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90287"/>
      </p:ext>
    </p:extLst>
  </p:cSld>
  <p:clrMapOvr>
    <a:masterClrMapping/>
  </p:clrMapOvr>
  <p:transition spd="slow" advClick="0" advTm="20000">
    <p:wheel spokes="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0" y="-25265"/>
            <a:ext cx="2667000" cy="6883266"/>
          </a:xfrm>
          <a:prstGeom prst="rect">
            <a:avLst/>
          </a:prstGeom>
        </p:spPr>
      </p:pic>
      <p:pic>
        <p:nvPicPr>
          <p:cNvPr id="2" name="Picture 2" descr="Image result for highest score"/>
          <p:cNvPicPr>
            <a:picLocks noChangeAspect="1" noChangeArrowheads="1"/>
          </p:cNvPicPr>
          <p:nvPr/>
        </p:nvPicPr>
        <p:blipFill rotWithShape="1">
          <a:blip r:embed="rId4">
            <a:extLst>
              <a:ext uri="{28A0092B-C50C-407E-A947-70E740481C1C}">
                <a14:useLocalDpi xmlns:a14="http://schemas.microsoft.com/office/drawing/2010/main" val="0"/>
              </a:ext>
            </a:extLst>
          </a:blip>
          <a:srcRect l="15089" r="-1"/>
          <a:stretch/>
        </p:blipFill>
        <p:spPr bwMode="auto">
          <a:xfrm>
            <a:off x="2667000" y="1"/>
            <a:ext cx="10352314" cy="6858000"/>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48260"/>
      </p:ext>
    </p:extLst>
  </p:cSld>
  <p:clrMapOvr>
    <a:masterClrMapping/>
  </p:clrMapOvr>
  <p:transition spd="slow" advClick="0" advTm="20000">
    <p:wheel spokes="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mage result for conclu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 y="4285"/>
            <a:ext cx="10287000" cy="685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46758"/>
      </p:ext>
    </p:extLst>
  </p:cSld>
  <p:clrMapOvr>
    <a:masterClrMapping/>
  </p:clrMapOvr>
  <p:transition spd="slow" advClick="0" advTm="20000">
    <p:wheel spokes="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scontent-bru2-1.xx.fbcdn.net/v/t35.0-12/28928885_1609507672478772_454239998_o.jpg?_nc_cat=0&amp;oh=4fde75f59b670b5660685dad37b48b03&amp;oe=5ABDD5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52381"/>
      </p:ext>
    </p:extLst>
  </p:cSld>
  <p:clrMapOvr>
    <a:masterClrMapping/>
  </p:clrMapOvr>
  <p:transition spd="slow" advClick="0" advTm="20000">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any ques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317"/>
            <a:ext cx="12192000" cy="5692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37633"/>
      </p:ext>
    </p:extLst>
  </p:cSld>
  <p:clrMapOvr>
    <a:masterClrMapping/>
  </p:clrMapOvr>
  <p:transition spd="slow" advClick="0" advTm="20000">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Image result for ocm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40" y="0"/>
            <a:ext cx="10332720" cy="6842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323489"/>
      </p:ext>
    </p:extLst>
  </p:cSld>
  <p:clrMapOvr>
    <a:masterClrMapping/>
  </p:clrMapOvr>
  <p:transition spd="slow" advClick="0" advTm="20000">
    <p:wheel spokes="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ocmw kansar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0747"/>
            <a:ext cx="12192000" cy="814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059512"/>
      </p:ext>
    </p:extLst>
  </p:cSld>
  <p:clrMapOvr>
    <a:masterClrMapping/>
  </p:clrMapOvr>
  <p:transition spd="slow" advClick="0" advTm="20000">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mage result for job descri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6749"/>
            <a:ext cx="12192000" cy="711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976394"/>
      </p:ext>
    </p:extLst>
  </p:cSld>
  <p:clrMapOvr>
    <a:masterClrMapping/>
  </p:clrMapOvr>
  <p:transition spd="slow" advClick="0" advTm="20000">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863228" y="0"/>
            <a:ext cx="6950292" cy="6858000"/>
          </a:xfrm>
          <a:prstGeom prst="rect">
            <a:avLst/>
          </a:prstGeom>
        </p:spPr>
      </p:pic>
      <p:pic>
        <p:nvPicPr>
          <p:cNvPr id="1026" name="Picture 2" descr="Image result for werkkracht tekort"/>
          <p:cNvPicPr>
            <a:picLocks noChangeAspect="1" noChangeArrowheads="1"/>
          </p:cNvPicPr>
          <p:nvPr/>
        </p:nvPicPr>
        <p:blipFill rotWithShape="1">
          <a:blip r:embed="rId4">
            <a:extLst>
              <a:ext uri="{28A0092B-C50C-407E-A947-70E740481C1C}">
                <a14:useLocalDpi xmlns:a14="http://schemas.microsoft.com/office/drawing/2010/main" val="0"/>
              </a:ext>
            </a:extLst>
          </a:blip>
          <a:srcRect l="29256"/>
          <a:stretch/>
        </p:blipFill>
        <p:spPr bwMode="auto">
          <a:xfrm>
            <a:off x="6087063" y="0"/>
            <a:ext cx="9678079" cy="6858000"/>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09725"/>
      </p:ext>
    </p:extLst>
  </p:cSld>
  <p:clrMapOvr>
    <a:masterClrMapping/>
  </p:clrMapOvr>
  <p:transition spd="slow" advClick="0" advTm="20000">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stretch>
            <a:fillRect/>
          </a:stretch>
        </p:blipFill>
        <p:spPr>
          <a:xfrm>
            <a:off x="-863228" y="0"/>
            <a:ext cx="6950292" cy="6858000"/>
          </a:xfrm>
          <a:prstGeom prst="rect">
            <a:avLst/>
          </a:prstGeom>
        </p:spPr>
      </p:pic>
      <p:pic>
        <p:nvPicPr>
          <p:cNvPr id="2050" name="Picture 2" descr="Image result for jury"/>
          <p:cNvPicPr>
            <a:picLocks noChangeAspect="1" noChangeArrowheads="1"/>
          </p:cNvPicPr>
          <p:nvPr/>
        </p:nvPicPr>
        <p:blipFill rotWithShape="1">
          <a:blip r:embed="rId4">
            <a:extLst>
              <a:ext uri="{28A0092B-C50C-407E-A947-70E740481C1C}">
                <a14:useLocalDpi xmlns:a14="http://schemas.microsoft.com/office/drawing/2010/main" val="0"/>
              </a:ext>
            </a:extLst>
          </a:blip>
          <a:srcRect l="17586"/>
          <a:stretch/>
        </p:blipFill>
        <p:spPr bwMode="auto">
          <a:xfrm>
            <a:off x="6087064" y="0"/>
            <a:ext cx="10336824" cy="6859191"/>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39200"/>
      </p:ext>
    </p:extLst>
  </p:cSld>
  <p:clrMapOvr>
    <a:masterClrMapping/>
  </p:clrMapOvr>
  <p:transition spd="slow" advClick="0" advTm="20000">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3"/>
          <a:stretch>
            <a:fillRect/>
          </a:stretch>
        </p:blipFill>
        <p:spPr>
          <a:xfrm>
            <a:off x="-1" y="-1"/>
            <a:ext cx="836341" cy="6869437"/>
          </a:xfrm>
          <a:prstGeom prst="rect">
            <a:avLst/>
          </a:prstGeom>
        </p:spPr>
      </p:pic>
      <p:pic>
        <p:nvPicPr>
          <p:cNvPr id="3074" name="Picture 2" descr="Image result for vacature krant"/>
          <p:cNvPicPr>
            <a:picLocks noChangeAspect="1" noChangeArrowheads="1"/>
          </p:cNvPicPr>
          <p:nvPr/>
        </p:nvPicPr>
        <p:blipFill rotWithShape="1">
          <a:blip r:embed="rId4">
            <a:extLst>
              <a:ext uri="{28A0092B-C50C-407E-A947-70E740481C1C}">
                <a14:useLocalDpi xmlns:a14="http://schemas.microsoft.com/office/drawing/2010/main" val="0"/>
              </a:ext>
            </a:extLst>
          </a:blip>
          <a:srcRect l="6382"/>
          <a:stretch/>
        </p:blipFill>
        <p:spPr bwMode="auto">
          <a:xfrm>
            <a:off x="836340" y="0"/>
            <a:ext cx="12268119" cy="6858000"/>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51806"/>
      </p:ext>
    </p:extLst>
  </p:cSld>
  <p:clrMapOvr>
    <a:masterClrMapping/>
  </p:clrMapOvr>
  <p:transition spd="slow" advClick="0" advTm="20000">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3"/>
          <a:stretch>
            <a:fillRect/>
          </a:stretch>
        </p:blipFill>
        <p:spPr>
          <a:xfrm>
            <a:off x="0" y="-612792"/>
            <a:ext cx="1231900" cy="8095347"/>
          </a:xfrm>
          <a:prstGeom prst="rect">
            <a:avLst/>
          </a:prstGeom>
        </p:spPr>
      </p:pic>
      <p:pic>
        <p:nvPicPr>
          <p:cNvPr id="4098" name="Picture 2" descr="Image result for curriculum vitae"/>
          <p:cNvPicPr>
            <a:picLocks noChangeAspect="1" noChangeArrowheads="1"/>
          </p:cNvPicPr>
          <p:nvPr/>
        </p:nvPicPr>
        <p:blipFill rotWithShape="1">
          <a:blip r:embed="rId4">
            <a:extLst>
              <a:ext uri="{28A0092B-C50C-407E-A947-70E740481C1C}">
                <a14:useLocalDpi xmlns:a14="http://schemas.microsoft.com/office/drawing/2010/main" val="0"/>
              </a:ext>
            </a:extLst>
          </a:blip>
          <a:srcRect l="10104"/>
          <a:stretch/>
        </p:blipFill>
        <p:spPr bwMode="auto">
          <a:xfrm>
            <a:off x="1231900" y="-609600"/>
            <a:ext cx="10960100" cy="8092155"/>
          </a:xfrm>
          <a:prstGeom prst="rect">
            <a:avLst/>
          </a:prstGeom>
          <a:noFill/>
          <a:ln w="28575">
            <a:solidFill>
              <a:srgbClr val="FFFF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698519"/>
      </p:ext>
    </p:extLst>
  </p:cSld>
  <p:clrMapOvr>
    <a:masterClrMapping/>
  </p:clrMapOvr>
  <p:transition spd="slow" advClick="0" advTm="20000">
    <p:wheel spokes="1"/>
  </p:transition>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TotalTime>
  <Words>766</Words>
  <Application>Microsoft Office PowerPoint</Application>
  <PresentationFormat>Breedbeeld</PresentationFormat>
  <Paragraphs>54</Paragraphs>
  <Slides>20</Slides>
  <Notes>20</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20</vt:i4>
      </vt:variant>
    </vt:vector>
  </HeadingPairs>
  <TitlesOfParts>
    <vt:vector size="24" baseType="lpstr">
      <vt:lpstr>Arial</vt:lpstr>
      <vt:lpstr>Calibri</vt:lpstr>
      <vt:lpstr>Calibri Light</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Antoon De Smedt</dc:creator>
  <cp:lastModifiedBy>Antoon De Smedt</cp:lastModifiedBy>
  <cp:revision>20</cp:revision>
  <dcterms:created xsi:type="dcterms:W3CDTF">2018-03-28T15:19:22Z</dcterms:created>
  <dcterms:modified xsi:type="dcterms:W3CDTF">2018-03-30T08:23:36Z</dcterms:modified>
</cp:coreProperties>
</file>